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35" r:id="rId2"/>
    <p:sldMasterId id="2147483759" r:id="rId3"/>
    <p:sldMasterId id="2147483771" r:id="rId4"/>
    <p:sldMasterId id="2147483795" r:id="rId5"/>
    <p:sldMasterId id="2147483807" r:id="rId6"/>
  </p:sldMasterIdLst>
  <p:sldIdLst>
    <p:sldId id="256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3" r:id="rId18"/>
    <p:sldId id="277" r:id="rId19"/>
    <p:sldId id="270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42DA8-5DFC-48BB-B24B-DD7F96A22BB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4012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66747-4EB6-4ED9-92EF-7663D4A86AD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4404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2ED22-ED03-4118-A421-C40DD260203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0775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BBF9D-D551-426B-95AE-0AE50CE64F5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93259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DD39-D21E-41CA-BC27-2ECD2CEDB1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2074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6090B-145E-496E-85FA-F5C79C6450B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13147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5A06A-87E4-46C8-AA62-E42CA17B339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37196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CE9-92F1-4714-BC6A-7594B9E5837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02634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79D34-5D47-4591-AA86-0C9E16E3786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308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60385-A3D6-49ED-9FC5-CC4D9C3FBE4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27641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9FCDE-ED59-4811-A6DB-FFA6C98B190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2344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8BBFF-E41E-49BB-8DFF-6DE1D675979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11810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2861-E09B-4C63-8603-191AEE80E3E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71347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9186C-7513-47AC-BCF1-BAEE83410E0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34416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F83E3-AD36-4E63-823D-26D5CBFC3D0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2768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DD371-259D-4445-849A-EFAA97DC164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28142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5BE82-996C-4F14-97C6-9A7757779C2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9868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00D30-3C28-45B8-9055-30D382FFF08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5666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CDE46-EE49-4652-986B-63B83B53889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17077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1AE20-16DE-47B8-B646-F815CA1FE52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9508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02DC4-A115-4DA9-A4AD-D16E9299869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24660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A9475-C8CE-4B2F-9B26-1F2F92CB2A4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9208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69BA-8142-46DF-9FE1-BDA22B2892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02735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4848F-0255-4681-BE5D-D2DA8991B42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97885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9CF11-729F-43FC-BFB4-DDEACE681AD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63242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56F45-70F4-4833-B3A5-BAC5CA233D3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93850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D17DE-A3C9-4637-BEA9-F9FDA68685B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13991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D5AFF-5D8C-4583-AC51-CD4E0EDEEFD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80135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60176-A9F1-4821-90A0-77C56B6774F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24809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C169C-DD70-447F-B3A0-11E68DC04DC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68201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D2165-E7AB-4E6D-9793-C0AEDFCB154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4572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2C54-71F6-4D80-966D-28FAF21F98F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02012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77F04-C6B9-41B3-B2CA-E389FD669FF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6814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A14D1-E965-4A39-ACBE-0A8ADCE225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03881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BACC5-8AC1-40F5-B370-A21AA414166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80628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CE060-D2AD-40C5-8873-18CBAABEA7F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73722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ADF93-8FE4-421B-9000-672AB0EBBD3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7159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A6B3A-F3E2-4F3D-9A5F-18F3B9C4A3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91957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F9156-2076-4E71-9632-E4F4D428F4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085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CEC03-327D-4399-96B2-F6B16C609C7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331483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E222D-9004-4AB2-9EFD-BA506848FC2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846248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6B0A2-19EA-4435-8E53-F4D82A7B39B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900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E9AB6-6DB4-4AA2-BE19-5F7596B9587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65331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666DC-DA49-4B2C-B73E-0D850F10B7C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9897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AC2E6-11BB-494F-B02E-455D81803C0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80901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30A57-F998-4297-823D-969AFC0FDFA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65083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4580D-75D5-4A1D-ACC2-95637240038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4345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140C-3A41-4A91-ADE1-5246EC83FD4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28414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02284-17B6-4BEB-A33A-285FB83E50E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80083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74134-9BDA-425A-A473-A078ADDD251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27188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ADF87-B2EB-4119-9169-5802D7F5D95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428177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70A1A-946F-41C7-A34A-B86168F0381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2602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435EA-3367-4649-8DDC-EEC84DFD560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593118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CAF0A-AC87-4896-AA2E-A3012BAACE5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989519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E6905-94FC-4C97-A729-75906EE418A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208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76BEF-F7B1-498B-987A-4825881F94F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620014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BDF2-56ED-4C4F-9F5D-32515C0F2E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943802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778B4-4760-4487-90FC-F8B5ECB8C18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94131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23DB7-CB2D-4472-850A-354DC4A6D27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827822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FCFA3-F400-455A-AB5F-9CC6932516A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264893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226C1-667E-4B8D-92EE-E57D0B60AE7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02131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22295-9531-4F0A-9A6A-64EDD3A18F6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9441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6F578-8900-40B7-890A-7FC55595B9E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7535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2E8B1-F3F2-443D-9F60-04F4B2A6DD2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2688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B91E9-F547-4173-B7B5-024371B9F13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1868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9D873-938C-4F3E-9494-D944A3D2B64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4609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D70E585-6D95-4948-B850-3DBC1E3F443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FC0EFCD-FCC9-46DA-B821-0F298663555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CC7AC2A-5CD4-4AE6-BA94-BF42DABEA06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A22B725-5352-4993-BBC7-F2086E9783E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A8457DD-1363-44F8-9A98-DDF5F376022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04EAC36-6B61-4578-B9FD-C4A0B65476D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defTabSz="912813" eaLnBrk="1" hangingPunct="1">
              <a:defRPr/>
            </a:pPr>
            <a:r>
              <a:rPr lang="uk-UA" altLang="en-US" sz="50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Я</a:t>
            </a:r>
            <a:r>
              <a:rPr lang="uk-UA" altLang="en-US" sz="2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К ГРОМАДЯНИ БЕРУТЬ УЧАСТЬ  У ЖИТТІ ДЕМОКРАТИЧНОЇ ДЕРЖАВИ</a:t>
            </a:r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?</a:t>
            </a:r>
            <a:endParaRPr lang="uk-UA" altLang="en-US" sz="320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5840413"/>
            <a:ext cx="9144000" cy="852487"/>
          </a:xfrm>
        </p:spPr>
        <p:txBody>
          <a:bodyPr/>
          <a:lstStyle/>
          <a:p>
            <a:pPr defTabSz="912813" eaLnBrk="1" hangingPunct="1">
              <a:buFont typeface="Arial" panose="020B0604020202020204" pitchFamily="34" charset="0"/>
              <a:buNone/>
              <a:defRPr/>
            </a:pPr>
            <a:r>
              <a:rPr lang="uk-UA" altLang="en-US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громадяни України відрізняються від негромадян</a:t>
            </a:r>
            <a:r>
              <a:rPr lang="en-US" altLang="en-US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конституційних прав та свобод</a:t>
            </a:r>
            <a:r>
              <a:rPr lang="en-US" altLang="en-US" sz="2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altLang="en-US" sz="23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5" descr="C:\Users\1\Desktop\ПРАВО 1\Урок 12 Как граждане принимают участие в жизни государства\Урок 12 Как граждане принимают участие в жизни государства\Иллюстрации\участ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66796"/>
            <a:ext cx="5616624" cy="3690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27088" y="1470025"/>
            <a:ext cx="7993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92150" y="5813425"/>
            <a:ext cx="7993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 descr="C:\Users\1\Desktop\ПРАВО 1\Урок 12 Как граждане принимают участие в жизни государства\Урок 12 Как граждане принимают участие в жизни государства\Иллюстрации\городской сове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7735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5300663"/>
            <a:ext cx="9144000" cy="1357312"/>
          </a:xfrm>
        </p:spPr>
        <p:txBody>
          <a:bodyPr/>
          <a:lstStyle/>
          <a:p>
            <a:pPr defTabSz="912813"/>
            <a:r>
              <a:rPr lang="uk-UA" altLang="en-US" sz="2400" b="1" smtClean="0">
                <a:solidFill>
                  <a:srgbClr val="0033CC"/>
                </a:solidFill>
              </a:rPr>
              <a:t>Основ демократичного стилю життя необхідно навчатися з дитинства. Умови для цього створює для школярів участь у роботі учнівського самоврядування.</a:t>
            </a:r>
          </a:p>
        </p:txBody>
      </p:sp>
      <p:pic>
        <p:nvPicPr>
          <p:cNvPr id="38915" name="Picture 5" descr="C:\Users\1\Desktop\ПРАВО 1\Урок 12 Как граждане принимают участие в жизни государства\Урок 12 Как граждане принимают участие в жизни государства\Иллюстрации\школьное самоуправле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65" y="260648"/>
            <a:ext cx="7608870" cy="4817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4313" y="785813"/>
            <a:ext cx="3886200" cy="5214937"/>
          </a:xfrm>
        </p:spPr>
        <p:txBody>
          <a:bodyPr/>
          <a:lstStyle/>
          <a:p>
            <a:pPr algn="l" defTabSz="912813"/>
            <a:r>
              <a:rPr lang="uk-UA" altLang="en-US" sz="2800" b="1" smtClean="0">
                <a:solidFill>
                  <a:srgbClr val="0033CC"/>
                </a:solidFill>
                <a:cs typeface="Times New Roman" pitchFamily="18" charset="0"/>
              </a:rPr>
              <a:t>1.  Як ви розумієте, що таке учнівське самоврядування?</a:t>
            </a:r>
            <a:br>
              <a:rPr lang="uk-UA" altLang="en-US" sz="2800" b="1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uk-UA" altLang="en-US" sz="2800" b="1" smtClean="0">
                <a:solidFill>
                  <a:srgbClr val="0033CC"/>
                </a:solidFill>
                <a:cs typeface="Times New Roman" pitchFamily="18" charset="0"/>
              </a:rPr>
              <a:t/>
            </a:r>
            <a:br>
              <a:rPr lang="uk-UA" altLang="en-US" sz="2800" b="1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uk-UA" altLang="en-US" sz="2800" b="1" smtClean="0">
                <a:solidFill>
                  <a:srgbClr val="0033CC"/>
                </a:solidFill>
                <a:cs typeface="Times New Roman" pitchFamily="18" charset="0"/>
              </a:rPr>
              <a:t>2.  Для чого воно потрібне?</a:t>
            </a:r>
            <a:br>
              <a:rPr lang="uk-UA" altLang="en-US" sz="2800" b="1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uk-UA" altLang="en-US" sz="2800" b="1" smtClean="0">
                <a:solidFill>
                  <a:srgbClr val="0033CC"/>
                </a:solidFill>
                <a:cs typeface="Times New Roman" pitchFamily="18" charset="0"/>
              </a:rPr>
              <a:t/>
            </a:r>
            <a:br>
              <a:rPr lang="uk-UA" altLang="en-US" sz="2800" b="1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uk-UA" altLang="en-US" sz="2800" b="1" smtClean="0">
                <a:solidFill>
                  <a:srgbClr val="0033CC"/>
                </a:solidFill>
                <a:cs typeface="Times New Roman" pitchFamily="18" charset="0"/>
              </a:rPr>
              <a:t>3.  Яке коло питань воно має вирішувати?</a:t>
            </a:r>
            <a:r>
              <a:rPr lang="ru-RU" altLang="en-US" sz="2800" b="1" smtClean="0">
                <a:solidFill>
                  <a:srgbClr val="0033CC"/>
                </a:solidFill>
              </a:rPr>
              <a:t/>
            </a:r>
            <a:br>
              <a:rPr lang="ru-RU" altLang="en-US" sz="2800" b="1" smtClean="0">
                <a:solidFill>
                  <a:srgbClr val="0033CC"/>
                </a:solidFill>
              </a:rPr>
            </a:br>
            <a:endParaRPr lang="ru-RU" altLang="en-US" sz="2800" b="1" smtClean="0">
              <a:solidFill>
                <a:srgbClr val="0033CC"/>
              </a:solidFill>
            </a:endParaRPr>
          </a:p>
        </p:txBody>
      </p:sp>
      <p:pic>
        <p:nvPicPr>
          <p:cNvPr id="39939" name="Picture 5" descr="C:\Users\1\Desktop\ПРАВО 1\Урок 12 Как граждане принимают участие в жизни государства\Урок 12 Как граждане принимают участие в жизни государства\Иллюстрации\самоуправле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7921"/>
            <a:ext cx="4492704" cy="6250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Users\1\Desktop\ПРАВО 1\Урок 12 Как граждане принимают участие в жизни государства\Урок 12 Как граждане принимают участие в жизни государства\Иллюстрации\организ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3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72188" y="1214438"/>
            <a:ext cx="3071812" cy="3429000"/>
          </a:xfrm>
        </p:spPr>
        <p:txBody>
          <a:bodyPr>
            <a:normAutofit fontScale="90000"/>
          </a:bodyPr>
          <a:lstStyle/>
          <a:p>
            <a:pPr defTabSz="912813">
              <a:defRPr/>
            </a:pPr>
            <a:r>
              <a:rPr lang="uk-UA" altLang="en-US" sz="28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Громадська організація — це об’єднання громадян для задоволення та захисту своїх законних інтересів.</a:t>
            </a:r>
            <a:r>
              <a:rPr lang="en-US" altLang="en-US" sz="28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33CC"/>
                </a:solidFill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solidFill>
                  <a:srgbClr val="0033CC"/>
                </a:solidFill>
                <a:cs typeface="Times New Roman" panose="02020603050405020304" pitchFamily="18" charset="0"/>
              </a:rPr>
            </a:br>
            <a:r>
              <a:rPr lang="uk-UA" altLang="en-US" sz="28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Закон України </a:t>
            </a:r>
            <a:r>
              <a:rPr lang="en-US" altLang="en-US" sz="28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“</a:t>
            </a:r>
            <a:r>
              <a:rPr lang="uk-UA" altLang="en-US" sz="28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Про об’єднання громадян</a:t>
            </a:r>
            <a:r>
              <a:rPr lang="en-US" altLang="en-US" sz="28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”</a:t>
            </a:r>
            <a:endParaRPr lang="uk-UA" altLang="en-US" sz="2800" b="1" dirty="0" smtClean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300788" y="3716338"/>
            <a:ext cx="2592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5445125"/>
            <a:ext cx="9144000" cy="1143000"/>
          </a:xfrm>
        </p:spPr>
        <p:txBody>
          <a:bodyPr>
            <a:normAutofit fontScale="90000"/>
          </a:bodyPr>
          <a:lstStyle/>
          <a:p>
            <a:pPr defTabSz="912813">
              <a:defRPr/>
            </a:pPr>
            <a:r>
              <a:rPr lang="uk-UA" altLang="en-US" sz="2800" b="1" smtClean="0">
                <a:solidFill>
                  <a:srgbClr val="0033CC"/>
                </a:solidFill>
              </a:rPr>
              <a:t>Кожному громадянину в демократичній державі гарантоване право участі у роботі громадських об’єднань та громадських організацій. </a:t>
            </a:r>
            <a:r>
              <a:rPr lang="uk-UA" altLang="en-US" sz="2400" smtClean="0"/>
              <a:t/>
            </a:r>
            <a:br>
              <a:rPr lang="uk-UA" altLang="en-US" sz="2400" smtClean="0"/>
            </a:br>
            <a:endParaRPr lang="uk-UA" altLang="en-US" sz="2400" smtClean="0"/>
          </a:p>
        </p:txBody>
      </p:sp>
      <p:pic>
        <p:nvPicPr>
          <p:cNvPr id="36867" name="Picture 5" descr="C:\Users\1\Desktop\ПРАВО 1\Урок 12 Как граждане принимают участие в жизни государства\Урок 12 Как граждане принимают участие в жизни государства\Иллюстрации\Гражданская организ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41436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4313" y="500063"/>
            <a:ext cx="8243887" cy="1470025"/>
          </a:xfrm>
        </p:spPr>
        <p:txBody>
          <a:bodyPr>
            <a:normAutofit fontScale="90000"/>
          </a:bodyPr>
          <a:lstStyle/>
          <a:p>
            <a:pPr algn="l" defTabSz="912813">
              <a:defRPr/>
            </a:pPr>
            <a:r>
              <a:rPr lang="uk-UA" altLang="en-US" sz="2400" b="1" dirty="0" smtClean="0">
                <a:solidFill>
                  <a:srgbClr val="0033CC"/>
                </a:solidFill>
              </a:rPr>
              <a:t>1.  Що таке демократія?</a:t>
            </a:r>
            <a:br>
              <a:rPr lang="uk-UA" altLang="en-US" sz="2400" b="1" dirty="0" smtClean="0">
                <a:solidFill>
                  <a:srgbClr val="0033CC"/>
                </a:solidFill>
              </a:rPr>
            </a:br>
            <a:r>
              <a:rPr lang="uk-UA" altLang="en-US" sz="2400" b="1" dirty="0" smtClean="0">
                <a:solidFill>
                  <a:srgbClr val="0033CC"/>
                </a:solidFill>
              </a:rPr>
              <a:t>2.  Які дві форми демократії вам відомі?</a:t>
            </a:r>
            <a:br>
              <a:rPr lang="uk-UA" altLang="en-US" sz="2400" b="1" dirty="0" smtClean="0">
                <a:solidFill>
                  <a:srgbClr val="0033CC"/>
                </a:solidFill>
              </a:rPr>
            </a:br>
            <a:r>
              <a:rPr lang="uk-UA" altLang="en-US" sz="2400" b="1" dirty="0" smtClean="0">
                <a:solidFill>
                  <a:srgbClr val="0033CC"/>
                </a:solidFill>
              </a:rPr>
              <a:t>3.  На яких рівнях може здійснюватися демократія?</a:t>
            </a:r>
            <a:br>
              <a:rPr lang="uk-UA" altLang="en-US" sz="2400" b="1" dirty="0" smtClean="0">
                <a:solidFill>
                  <a:srgbClr val="0033CC"/>
                </a:solidFill>
              </a:rPr>
            </a:br>
            <a:r>
              <a:rPr lang="uk-UA" altLang="en-US" sz="2400" b="1" dirty="0" smtClean="0">
                <a:solidFill>
                  <a:srgbClr val="0033CC"/>
                </a:solidFill>
              </a:rPr>
              <a:t>4.  Що є найважливішою соціальною запорукою життєздатності демократії?</a:t>
            </a:r>
            <a:r>
              <a:rPr lang="ru-RU" altLang="en-US" sz="2400" dirty="0" smtClean="0">
                <a:solidFill>
                  <a:srgbClr val="0033CC"/>
                </a:solidFill>
              </a:rPr>
              <a:t/>
            </a:r>
            <a:br>
              <a:rPr lang="ru-RU" altLang="en-US" sz="2400" dirty="0" smtClean="0">
                <a:solidFill>
                  <a:srgbClr val="0033CC"/>
                </a:solidFill>
              </a:rPr>
            </a:br>
            <a:endParaRPr lang="ru-RU" altLang="en-US" sz="2400" dirty="0" smtClean="0">
              <a:solidFill>
                <a:srgbClr val="0033CC"/>
              </a:solidFill>
            </a:endParaRPr>
          </a:p>
        </p:txBody>
      </p:sp>
      <p:pic>
        <p:nvPicPr>
          <p:cNvPr id="40963" name="Picture 5" descr="C:\Users\1\Desktop\ПРАВО 1\Урок 12 Как граждане принимают участие в жизни государства\Урок 12 Как граждане принимают участие в жизни государства\Иллюстрации\детские организац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614740" cy="431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42938" y="0"/>
            <a:ext cx="7772400" cy="857250"/>
          </a:xfrm>
        </p:spPr>
        <p:txBody>
          <a:bodyPr/>
          <a:lstStyle/>
          <a:p>
            <a:pPr defTabSz="912813"/>
            <a:r>
              <a:rPr lang="uk-UA" altLang="en-US" smtClean="0">
                <a:solidFill>
                  <a:srgbClr val="0033CC"/>
                </a:solidFill>
                <a:latin typeface="Arial Black" pitchFamily="34" charset="0"/>
              </a:rPr>
              <a:t>Домашнє завдання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57188" y="1143000"/>
            <a:ext cx="4502150" cy="917575"/>
          </a:xfrm>
        </p:spPr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0033CC"/>
                </a:solidFill>
              </a:rPr>
              <a:t>1</a:t>
            </a:r>
            <a:r>
              <a:rPr lang="uk-UA" sz="2800" b="1" dirty="0" smtClean="0">
                <a:solidFill>
                  <a:srgbClr val="0033CC"/>
                </a:solidFill>
              </a:rPr>
              <a:t>.  Підготуватись до тематичного оцінювання «Ти — людина, значить, маєш права» -  повторити розділ ІІ. 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ru-RU" sz="2200" dirty="0"/>
          </a:p>
        </p:txBody>
      </p:sp>
      <p:pic>
        <p:nvPicPr>
          <p:cNvPr id="28676" name="Picture 4" descr="F:\право\домашняя работа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785813"/>
            <a:ext cx="44577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3338" y="5521325"/>
            <a:ext cx="9144000" cy="1143000"/>
          </a:xfrm>
        </p:spPr>
        <p:txBody>
          <a:bodyPr/>
          <a:lstStyle/>
          <a:p>
            <a:pPr defTabSz="912813"/>
            <a:r>
              <a:rPr lang="uk-UA" altLang="en-US" sz="2400" b="1" smtClean="0">
                <a:solidFill>
                  <a:srgbClr val="0033CC"/>
                </a:solidFill>
              </a:rPr>
              <a:t>Важливою передумовою демократії є високий рівень політичної та правової культури суспільства, як і його культури взагалі.</a:t>
            </a:r>
          </a:p>
        </p:txBody>
      </p:sp>
      <p:pic>
        <p:nvPicPr>
          <p:cNvPr id="24579" name="Picture 5" descr="C:\Users\1\Desktop\ПРАВО 1\Урок 12 Как граждане принимают участие в жизни государства\Урок 12 Как граждане принимают участие в жизни государства\Иллюстрации\политическая культу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7" y="188640"/>
            <a:ext cx="8260809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5989638"/>
            <a:ext cx="9144000" cy="868362"/>
          </a:xfrm>
        </p:spPr>
        <p:txBody>
          <a:bodyPr/>
          <a:lstStyle/>
          <a:p>
            <a:pPr defTabSz="912813"/>
            <a:r>
              <a:rPr lang="uk-UA" altLang="en-US" sz="2800" b="1" smtClean="0">
                <a:solidFill>
                  <a:srgbClr val="0033CC"/>
                </a:solidFill>
              </a:rPr>
              <a:t>1.  Що таке демократія?</a:t>
            </a:r>
            <a:br>
              <a:rPr lang="uk-UA" altLang="en-US" sz="2800" b="1" smtClean="0">
                <a:solidFill>
                  <a:srgbClr val="0033CC"/>
                </a:solidFill>
              </a:rPr>
            </a:br>
            <a:r>
              <a:rPr lang="uk-UA" altLang="en-US" sz="2800" b="1" smtClean="0">
                <a:solidFill>
                  <a:srgbClr val="0033CC"/>
                </a:solidFill>
              </a:rPr>
              <a:t>2.  Що таке демократична держава?</a:t>
            </a:r>
            <a:r>
              <a:rPr lang="ru-RU" altLang="en-US" sz="2800" b="1" smtClean="0">
                <a:solidFill>
                  <a:srgbClr val="0033CC"/>
                </a:solidFill>
              </a:rPr>
              <a:t/>
            </a:r>
            <a:br>
              <a:rPr lang="ru-RU" altLang="en-US" sz="2800" b="1" smtClean="0">
                <a:solidFill>
                  <a:srgbClr val="0033CC"/>
                </a:solidFill>
              </a:rPr>
            </a:br>
            <a:endParaRPr lang="ru-RU" altLang="en-US" sz="2800" b="1" smtClean="0">
              <a:solidFill>
                <a:srgbClr val="0033CC"/>
              </a:solidFill>
            </a:endParaRPr>
          </a:p>
        </p:txBody>
      </p:sp>
      <p:pic>
        <p:nvPicPr>
          <p:cNvPr id="28675" name="Picture 5" descr="C:\Users\1\Desktop\ПРАВО 1\Урок 12 Как граждане принимают участие в жизни государства\Урок 12 Как граждане принимают участие в жизни государства\Иллюстрации\демократ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260648"/>
            <a:ext cx="8460432" cy="5184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5715000"/>
            <a:ext cx="9144000" cy="1143000"/>
          </a:xfrm>
        </p:spPr>
        <p:txBody>
          <a:bodyPr>
            <a:normAutofit fontScale="90000"/>
          </a:bodyPr>
          <a:lstStyle/>
          <a:p>
            <a:pPr defTabSz="912813">
              <a:defRPr/>
            </a:pPr>
            <a:r>
              <a:rPr lang="uk-UA" altLang="en-US" sz="2400" b="1" smtClean="0">
                <a:solidFill>
                  <a:srgbClr val="0033CC"/>
                </a:solidFill>
              </a:rPr>
              <a:t>Демократія  (від грецького demokratia: demos — народ і kratos — влада, правління) — форма організації влади, за якої рішення приймаються більшістю чи від імені і в інтересах більшості.</a:t>
            </a:r>
            <a:r>
              <a:rPr lang="ru-RU" altLang="en-US" sz="2400" smtClean="0"/>
              <a:t/>
            </a:r>
            <a:br>
              <a:rPr lang="ru-RU" altLang="en-US" sz="2400" smtClean="0"/>
            </a:br>
            <a:endParaRPr lang="ru-RU" altLang="en-US" sz="2400" smtClean="0"/>
          </a:p>
        </p:txBody>
      </p:sp>
      <p:pic>
        <p:nvPicPr>
          <p:cNvPr id="29699" name="Picture 5" descr="C:\Users\1\Desktop\ПРАВО 1\Урок 12 Как граждане принимают участие в жизни государства\Урок 12 Как граждане принимают участие в жизни государства\Иллюстрации\демократия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4" y="188640"/>
            <a:ext cx="8507391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214290"/>
            <a:ext cx="8429684" cy="114300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b="1" dirty="0"/>
              <a:t>У демократичній державі громадяни беруть участь в її управлінні двома способами: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857364"/>
            <a:ext cx="4214842" cy="464347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uk-UA" sz="2000" b="1" dirty="0"/>
              <a:t>а)  шляхом безпосередньої участі у роботі представницьких та державних органів (парламент, державні структури) або безпосередньо висловлюючи свої думки щодо важливих державних питань під час всенародного опитування — референдуму. Це —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uk-UA" sz="2000" b="1" dirty="0"/>
              <a:t>безпосередня демократія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4876" y="1857364"/>
            <a:ext cx="4214842" cy="464347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/>
              <a:t>б</a:t>
            </a:r>
            <a:r>
              <a:rPr lang="uk-UA" sz="2000" b="1" dirty="0"/>
              <a:t>)  через своїх представників в органах державної влади, шляхом їх обрання. Це — представницька демократія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071670" y="1357298"/>
            <a:ext cx="500066" cy="500066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643702" y="1357298"/>
            <a:ext cx="500066" cy="500066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214282" y="214290"/>
            <a:ext cx="8715436" cy="6429420"/>
            <a:chOff x="214282" y="214290"/>
            <a:chExt cx="8715436" cy="642942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" name="Группа 13"/>
            <p:cNvGrpSpPr/>
            <p:nvPr/>
          </p:nvGrpSpPr>
          <p:grpSpPr>
            <a:xfrm>
              <a:off x="214282" y="1142984"/>
              <a:ext cx="8715436" cy="5500726"/>
              <a:chOff x="214282" y="1142984"/>
              <a:chExt cx="8715436" cy="5500726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4572000" y="5000636"/>
                <a:ext cx="4357718" cy="1643074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90500" h="381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2400" b="1" dirty="0">
                    <a:solidFill>
                      <a:schemeClr val="bg1"/>
                    </a:solidFill>
                    <a:cs typeface="Calibri" pitchFamily="34" charset="0"/>
                  </a:rPr>
                  <a:t>6.  </a:t>
                </a:r>
                <a:r>
                  <a:rPr lang="uk-UA" sz="2400" b="1" dirty="0">
                    <a:solidFill>
                      <a:schemeClr val="bg1"/>
                    </a:solidFill>
                    <a:cs typeface="Calibri" pitchFamily="34" charset="0"/>
                  </a:rPr>
                  <a:t>Зникає або зменшується відчуження народу від влади</a:t>
                </a:r>
                <a:endParaRPr lang="uk-UA" dirty="0"/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14282" y="5000636"/>
                <a:ext cx="4285710" cy="1643074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90500" h="381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2400" b="1" dirty="0">
                    <a:solidFill>
                      <a:schemeClr val="bg1"/>
                    </a:solidFill>
                    <a:cs typeface="Calibri" pitchFamily="34" charset="0"/>
                  </a:rPr>
                  <a:t>5</a:t>
                </a:r>
                <a:r>
                  <a:rPr lang="uk-UA" sz="2400" b="1" dirty="0">
                    <a:solidFill>
                      <a:schemeClr val="bg1"/>
                    </a:solidFill>
                    <a:cs typeface="Calibri" pitchFamily="34" charset="0"/>
                  </a:rPr>
                  <a:t>.  Зниження персональної відповідальності</a:t>
                </a:r>
                <a:r>
                  <a:rPr lang="ru-RU" sz="2400" b="1" dirty="0">
                    <a:solidFill>
                      <a:schemeClr val="bg1"/>
                    </a:solidFill>
                    <a:cs typeface="Calibri" pitchFamily="34" charset="0"/>
                  </a:rPr>
                  <a:t>.</a:t>
                </a:r>
                <a:endParaRPr lang="ru-RU" sz="2400" b="1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endParaRPr lang="ru-RU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4572000" y="3071810"/>
                <a:ext cx="4357718" cy="1643074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90500" h="381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uk-UA" sz="2400" b="1" dirty="0">
                    <a:solidFill>
                      <a:schemeClr val="bg1"/>
                    </a:solidFill>
                    <a:cs typeface="Calibri" pitchFamily="34" charset="0"/>
                  </a:rPr>
                  <a:t>4.  Недостатня компетентність під</a:t>
                </a:r>
                <a:endParaRPr lang="uk-UA" sz="2400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uk-UA" sz="2400" b="1" dirty="0">
                    <a:solidFill>
                      <a:schemeClr val="bg1"/>
                    </a:solidFill>
                    <a:cs typeface="Calibri" pitchFamily="34" charset="0"/>
                  </a:rPr>
                  <a:t>час прийняття рішень</a:t>
                </a:r>
                <a:endParaRPr lang="uk-UA" dirty="0"/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214282" y="3071810"/>
                <a:ext cx="4285710" cy="1643074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90500" h="381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2400" b="1" dirty="0">
                    <a:solidFill>
                      <a:schemeClr val="bg1"/>
                    </a:solidFill>
                    <a:cs typeface="Calibri" pitchFamily="34" charset="0"/>
                  </a:rPr>
                  <a:t>3.  </a:t>
                </a:r>
                <a:r>
                  <a:rPr lang="uk-UA" sz="2400" b="1" dirty="0">
                    <a:solidFill>
                      <a:schemeClr val="bg1"/>
                    </a:solidFill>
                    <a:cs typeface="Calibri" pitchFamily="34" charset="0"/>
                  </a:rPr>
                  <a:t>Зміцнює довіру народу до інститутів влади</a:t>
                </a:r>
                <a:endParaRPr lang="uk-UA" dirty="0"/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572000" y="1142984"/>
                <a:ext cx="4357718" cy="1643074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90500" h="381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2400" b="1" dirty="0">
                    <a:solidFill>
                      <a:schemeClr val="bg1"/>
                    </a:solidFill>
                    <a:cs typeface="Calibri" pitchFamily="34" charset="0"/>
                  </a:rPr>
                  <a:t>2</a:t>
                </a:r>
                <a:r>
                  <a:rPr lang="uk-UA" sz="2400" b="1" dirty="0">
                    <a:solidFill>
                      <a:schemeClr val="bg1"/>
                    </a:solidFill>
                    <a:cs typeface="Calibri" pitchFamily="34" charset="0"/>
                  </a:rPr>
                  <a:t>.  Свобода меншості може обмежуватися волею більшості</a:t>
                </a:r>
                <a:endParaRPr lang="uk-UA" sz="2400" b="1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endParaRPr lang="ru-RU" dirty="0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214282" y="1142984"/>
                <a:ext cx="4285710" cy="1643074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90500" h="381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uk-UA" sz="2400" b="1" dirty="0">
                    <a:solidFill>
                      <a:schemeClr val="bg1"/>
                    </a:solidFill>
                    <a:cs typeface="Calibri" pitchFamily="34" charset="0"/>
                  </a:rPr>
                  <a:t>1</a:t>
                </a:r>
                <a:r>
                  <a:rPr lang="ru-RU" sz="2400" b="1" dirty="0">
                    <a:solidFill>
                      <a:schemeClr val="bg1"/>
                    </a:solidFill>
                    <a:cs typeface="Calibri" pitchFamily="34" charset="0"/>
                  </a:rPr>
                  <a:t>.  </a:t>
                </a:r>
                <a:r>
                  <a:rPr lang="uk-UA" sz="2400" b="1" dirty="0">
                    <a:solidFill>
                      <a:schemeClr val="bg1"/>
                    </a:solidFill>
                    <a:cs typeface="Calibri" pitchFamily="34" charset="0"/>
                  </a:rPr>
                  <a:t>Найбільш повна участь народу в усіх сферах життя держави та суспільства</a:t>
                </a:r>
                <a:endParaRPr lang="uk-UA" dirty="0"/>
              </a:p>
            </p:txBody>
          </p:sp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214282" y="214290"/>
              <a:ext cx="8715404" cy="71438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uk-UA" sz="2800" b="1" dirty="0"/>
                <a:t>ПРЯМА ДЕМОКРАТІЯ</a:t>
              </a:r>
              <a:endParaRPr lang="uk-U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6"/>
          <p:cNvGrpSpPr>
            <a:grpSpLocks/>
          </p:cNvGrpSpPr>
          <p:nvPr/>
        </p:nvGrpSpPr>
        <p:grpSpPr bwMode="auto">
          <a:xfrm>
            <a:off x="214313" y="214313"/>
            <a:ext cx="8715375" cy="6357937"/>
            <a:chOff x="214282" y="214290"/>
            <a:chExt cx="8715436" cy="6357982"/>
          </a:xfrm>
        </p:grpSpPr>
        <p:grpSp>
          <p:nvGrpSpPr>
            <p:cNvPr id="3" name="Группа 11"/>
            <p:cNvGrpSpPr/>
            <p:nvPr/>
          </p:nvGrpSpPr>
          <p:grpSpPr>
            <a:xfrm>
              <a:off x="214282" y="1214422"/>
              <a:ext cx="8715404" cy="1643074"/>
              <a:chOff x="428596" y="714356"/>
              <a:chExt cx="8715404" cy="1000132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428596" y="714356"/>
                <a:ext cx="4285709" cy="1000132"/>
              </a:xfrm>
              <a:prstGeom prst="round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uk-UA" sz="2400" b="1" dirty="0">
                    <a:solidFill>
                      <a:schemeClr val="bg1"/>
                    </a:solidFill>
                    <a:cs typeface="Calibri" pitchFamily="34" charset="0"/>
                  </a:rPr>
                  <a:t>1.  Можливість для народу обирати та періодично змінювати своїх представників.</a:t>
                </a:r>
                <a:endParaRPr lang="uk-UA" sz="24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4786282" y="714356"/>
                <a:ext cx="4357718" cy="1000132"/>
              </a:xfrm>
              <a:prstGeom prst="round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uk-UA" sz="2400" b="1" dirty="0">
                    <a:solidFill>
                      <a:schemeClr val="bg1"/>
                    </a:solidFill>
                    <a:cs typeface="Calibri" pitchFamily="34" charset="0"/>
                  </a:rPr>
                  <a:t>4.  Можливість забезпечення прав меншості.</a:t>
                </a:r>
                <a:endParaRPr lang="uk-UA" sz="2400" dirty="0"/>
              </a:p>
            </p:txBody>
          </p:sp>
        </p:grpSp>
        <p:grpSp>
          <p:nvGrpSpPr>
            <p:cNvPr id="4" name="Группа 14"/>
            <p:cNvGrpSpPr/>
            <p:nvPr/>
          </p:nvGrpSpPr>
          <p:grpSpPr>
            <a:xfrm>
              <a:off x="214282" y="3071810"/>
              <a:ext cx="8715436" cy="1643074"/>
              <a:chOff x="214282" y="3500438"/>
              <a:chExt cx="8715436" cy="1000132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214282" y="3500438"/>
                <a:ext cx="4285709" cy="1000132"/>
              </a:xfrm>
              <a:prstGeom prst="round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uk-UA" sz="2400" b="1" dirty="0">
                    <a:solidFill>
                      <a:schemeClr val="bg1"/>
                    </a:solidFill>
                    <a:cs typeface="Calibri" pitchFamily="34" charset="0"/>
                  </a:rPr>
                  <a:t>2.  Створюються умови для концентрації влади в одній установі</a:t>
                </a:r>
                <a:endParaRPr lang="uk-UA" dirty="0"/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4572000" y="3500438"/>
                <a:ext cx="4357718" cy="1000132"/>
              </a:xfrm>
              <a:prstGeom prst="round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2400" b="1" dirty="0">
                    <a:solidFill>
                      <a:schemeClr val="bg1"/>
                    </a:solidFill>
                    <a:cs typeface="Calibri" pitchFamily="34" charset="0"/>
                  </a:rPr>
                  <a:t>5</a:t>
                </a:r>
                <a:r>
                  <a:rPr lang="uk-UA" sz="2400" b="1" dirty="0">
                    <a:solidFill>
                      <a:schemeClr val="bg1"/>
                    </a:solidFill>
                    <a:cs typeface="Calibri" pitchFamily="34" charset="0"/>
                  </a:rPr>
                  <a:t>.  Багатопартійність та розмаїття поглядів і думок.</a:t>
                </a:r>
                <a:endParaRPr lang="uk-UA" sz="2400" dirty="0"/>
              </a:p>
            </p:txBody>
          </p:sp>
        </p:grpSp>
        <p:grpSp>
          <p:nvGrpSpPr>
            <p:cNvPr id="5" name="Группа 13"/>
            <p:cNvGrpSpPr/>
            <p:nvPr/>
          </p:nvGrpSpPr>
          <p:grpSpPr>
            <a:xfrm>
              <a:off x="214282" y="4929198"/>
              <a:ext cx="8715436" cy="1643074"/>
              <a:chOff x="214282" y="5572140"/>
              <a:chExt cx="8715436" cy="1000132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214282" y="5572140"/>
                <a:ext cx="4285709" cy="1000132"/>
              </a:xfrm>
              <a:prstGeom prst="round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2400" b="1" dirty="0">
                    <a:solidFill>
                      <a:schemeClr val="bg1"/>
                    </a:solidFill>
                    <a:cs typeface="Calibri" pitchFamily="34" charset="0"/>
                  </a:rPr>
                  <a:t>3.  </a:t>
                </a:r>
                <a:r>
                  <a:rPr lang="uk-UA" sz="2400" b="1" dirty="0">
                    <a:solidFill>
                      <a:schemeClr val="bg1"/>
                    </a:solidFill>
                    <a:cs typeface="Calibri" pitchFamily="34" charset="0"/>
                  </a:rPr>
                  <a:t>Компетентність і відповідальність осіб, що здійснюють  владу.</a:t>
                </a:r>
                <a:endParaRPr lang="uk-UA" dirty="0"/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572000" y="5572140"/>
                <a:ext cx="4357718" cy="1000132"/>
              </a:xfrm>
              <a:prstGeom prst="round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2400" b="1" dirty="0">
                    <a:solidFill>
                      <a:schemeClr val="bg1"/>
                    </a:solidFill>
                    <a:cs typeface="Calibri" pitchFamily="34" charset="0"/>
                  </a:rPr>
                  <a:t>6</a:t>
                </a:r>
                <a:r>
                  <a:rPr lang="uk-UA" sz="2400" b="1" dirty="0">
                    <a:solidFill>
                      <a:schemeClr val="bg1"/>
                    </a:solidFill>
                    <a:cs typeface="Calibri" pitchFamily="34" charset="0"/>
                  </a:rPr>
                  <a:t>.  Народ реально виявляє політичну активність лише під час виборів</a:t>
                </a:r>
                <a:r>
                  <a:rPr lang="uk-UA" sz="2400" b="1" dirty="0">
                    <a:solidFill>
                      <a:schemeClr val="bg1"/>
                    </a:solidFill>
                  </a:rPr>
                  <a:t> </a:t>
                </a:r>
                <a:endParaRPr lang="uk-UA" dirty="0"/>
              </a:p>
            </p:txBody>
          </p:sp>
        </p:grpSp>
        <p:sp>
          <p:nvSpPr>
            <p:cNvPr id="16" name="Скругленный прямоугольник 15"/>
            <p:cNvSpPr/>
            <p:nvPr/>
          </p:nvSpPr>
          <p:spPr>
            <a:xfrm>
              <a:off x="285720" y="214290"/>
              <a:ext cx="8643998" cy="785818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uk-UA" sz="2800" b="1" dirty="0"/>
                <a:t>ПРЕДСТАВНИЦЬКА ДЕМОКРАТІЯ</a:t>
              </a:r>
              <a:endParaRPr lang="uk-UA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57750" y="2571750"/>
            <a:ext cx="4286250" cy="1143000"/>
          </a:xfrm>
        </p:spPr>
        <p:txBody>
          <a:bodyPr/>
          <a:lstStyle/>
          <a:p>
            <a:pPr defTabSz="912813"/>
            <a:r>
              <a:rPr lang="uk-UA" altLang="en-US" sz="2800" b="1" smtClean="0">
                <a:solidFill>
                  <a:srgbClr val="0033CC"/>
                </a:solidFill>
              </a:rPr>
              <a:t>Сукупність всіх жителів міста, села, селища, об’єднаних за місцем проживання називається територіальною громадою</a:t>
            </a:r>
            <a:r>
              <a:rPr lang="ru-RU" altLang="en-US" sz="2800" b="1" smtClean="0">
                <a:solidFill>
                  <a:srgbClr val="0033CC"/>
                </a:solidFill>
              </a:rPr>
              <a:t>. </a:t>
            </a:r>
            <a:r>
              <a:rPr lang="en-US" altLang="en-US" sz="2800" b="1" smtClean="0">
                <a:solidFill>
                  <a:srgbClr val="0033CC"/>
                </a:solidFill>
              </a:rPr>
              <a:t/>
            </a:r>
            <a:br>
              <a:rPr lang="en-US" altLang="en-US" sz="2800" b="1" smtClean="0">
                <a:solidFill>
                  <a:srgbClr val="0033CC"/>
                </a:solidFill>
              </a:rPr>
            </a:br>
            <a:r>
              <a:rPr lang="en-US" altLang="en-US" sz="2800" b="1" smtClean="0">
                <a:solidFill>
                  <a:srgbClr val="0033CC"/>
                </a:solidFill>
              </a:rPr>
              <a:t/>
            </a:r>
            <a:br>
              <a:rPr lang="en-US" altLang="en-US" sz="2800" b="1" smtClean="0">
                <a:solidFill>
                  <a:srgbClr val="0033CC"/>
                </a:solidFill>
              </a:rPr>
            </a:br>
            <a:r>
              <a:rPr lang="uk-UA" altLang="en-US" sz="2800" b="1" smtClean="0">
                <a:solidFill>
                  <a:srgbClr val="0033CC"/>
                </a:solidFill>
              </a:rPr>
              <a:t>Закон України </a:t>
            </a:r>
            <a:r>
              <a:rPr lang="en-US" altLang="en-US" sz="2800" b="1" smtClean="0">
                <a:solidFill>
                  <a:srgbClr val="0033CC"/>
                </a:solidFill>
              </a:rPr>
              <a:t/>
            </a:r>
            <a:br>
              <a:rPr lang="en-US" altLang="en-US" sz="2800" b="1" smtClean="0">
                <a:solidFill>
                  <a:srgbClr val="0033CC"/>
                </a:solidFill>
              </a:rPr>
            </a:br>
            <a:r>
              <a:rPr lang="en-US" altLang="en-US" sz="2800" b="1" smtClean="0">
                <a:solidFill>
                  <a:srgbClr val="0033CC"/>
                </a:solidFill>
              </a:rPr>
              <a:t>“</a:t>
            </a:r>
            <a:r>
              <a:rPr lang="uk-UA" altLang="en-US" sz="2800" b="1" smtClean="0">
                <a:solidFill>
                  <a:srgbClr val="0033CC"/>
                </a:solidFill>
              </a:rPr>
              <a:t>Про місцеве самоврядування</a:t>
            </a:r>
            <a:r>
              <a:rPr lang="en-US" altLang="en-US" sz="2800" b="1" smtClean="0">
                <a:solidFill>
                  <a:srgbClr val="0033CC"/>
                </a:solidFill>
              </a:rPr>
              <a:t>”</a:t>
            </a:r>
            <a:endParaRPr lang="ru-RU" altLang="en-US" sz="2800" b="1" smtClean="0">
              <a:solidFill>
                <a:srgbClr val="0033CC"/>
              </a:solidFill>
            </a:endParaRPr>
          </a:p>
        </p:txBody>
      </p:sp>
      <p:pic>
        <p:nvPicPr>
          <p:cNvPr id="33795" name="Picture 5" descr="C:\Users\1\Desktop\ПРАВО 1\Урок 12 Как граждане принимают участие в жизни государства\Урок 12 Как граждане принимают участие в жизни государства\Иллюстрации\жител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283968" cy="6065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857750" y="3789363"/>
            <a:ext cx="4106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5500688"/>
            <a:ext cx="9144000" cy="1143000"/>
          </a:xfrm>
        </p:spPr>
        <p:txBody>
          <a:bodyPr/>
          <a:lstStyle/>
          <a:p>
            <a:pPr defTabSz="912813"/>
            <a:r>
              <a:rPr lang="uk-UA" altLang="en-US" sz="2400" b="1" smtClean="0">
                <a:solidFill>
                  <a:srgbClr val="0033CC"/>
                </a:solidFill>
              </a:rPr>
              <a:t>Для вирішення цих питань територіальні громади обирають органи місцевого самоврядування — ради (міські, сільські, селищні, районні, обласні). Їх діяльність регулюється Конституцією та Законом України «Про місцеве самоврядування».</a:t>
            </a:r>
            <a:br>
              <a:rPr lang="uk-UA" altLang="en-US" sz="2400" b="1" smtClean="0">
                <a:solidFill>
                  <a:srgbClr val="0033CC"/>
                </a:solidFill>
              </a:rPr>
            </a:br>
            <a:endParaRPr lang="uk-UA" altLang="en-US" sz="2400" b="1" smtClean="0">
              <a:solidFill>
                <a:srgbClr val="0033CC"/>
              </a:solidFill>
            </a:endParaRPr>
          </a:p>
        </p:txBody>
      </p:sp>
      <p:pic>
        <p:nvPicPr>
          <p:cNvPr id="34819" name="Picture 5" descr="C:\Users\1\Desktop\ПРАВО 1\Урок 12 Как граждане принимают участие в жизни государства\Урок 12 Как граждане принимают участие в жизни государства\Иллюстрации\сов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32848" cy="4543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919203631SlideId25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919214117SlideId2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919214034SlideId2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919214224SlideId27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919214228SlideId2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919214232SlideId2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919203634SlideId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919204013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91921266SlideId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919213411SlideId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919213827SlideId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91921408SlideId2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919214128SlideId27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919214139SlideId273"/>
</p:tagLst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405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2_Тема Office</vt:lpstr>
      <vt:lpstr>6_Тема Office</vt:lpstr>
      <vt:lpstr>8_Тема Office</vt:lpstr>
      <vt:lpstr>9_Тема Office</vt:lpstr>
      <vt:lpstr>11_Тема Office</vt:lpstr>
      <vt:lpstr>12_Тема Office</vt:lpstr>
      <vt:lpstr>ЯК ГРОМАДЯНИ БЕРУТЬ УЧАСТЬ  У ЖИТТІ ДЕМОКРАТИЧНОЇ ДЕРЖАВИ?</vt:lpstr>
      <vt:lpstr>Важливою передумовою демократії є високий рівень політичної та правової культури суспільства, як і його культури взагалі.</vt:lpstr>
      <vt:lpstr>1.  Що таке демократія? 2.  Що таке демократична держава? </vt:lpstr>
      <vt:lpstr>Демократія  (від грецького demokratia: demos — народ і kratos — влада, правління) — форма організації влади, за якої рішення приймаються більшістю чи від імені і в інтересах більшості. </vt:lpstr>
      <vt:lpstr>Презентация PowerPoint</vt:lpstr>
      <vt:lpstr>Презентация PowerPoint</vt:lpstr>
      <vt:lpstr>Презентация PowerPoint</vt:lpstr>
      <vt:lpstr>Сукупність всіх жителів міста, села, селища, об’єднаних за місцем проживання називається територіальною громадою.   Закон України  “Про місцеве самоврядування”</vt:lpstr>
      <vt:lpstr>Для вирішення цих питань територіальні громади обирають органи місцевого самоврядування — ради (міські, сільські, селищні, районні, обласні). Їх діяльність регулюється Конституцією та Законом України «Про місцеве самоврядування». </vt:lpstr>
      <vt:lpstr>Презентация PowerPoint</vt:lpstr>
      <vt:lpstr>Основ демократичного стилю життя необхідно навчатися з дитинства. Умови для цього створює для школярів участь у роботі учнівського самоврядування.</vt:lpstr>
      <vt:lpstr>1.  Як ви розумієте, що таке учнівське самоврядування?  2.  Для чого воно потрібне?  3.  Яке коло питань воно має вирішувати? </vt:lpstr>
      <vt:lpstr>Громадська організація — це об’єднання громадян для задоволення та захисту своїх законних інтересів.  Закон України “Про об’єднання громадян”</vt:lpstr>
      <vt:lpstr>Кожному громадянину в демократичній державі гарантоване право участі у роботі громадських об’єднань та громадських організацій.  </vt:lpstr>
      <vt:lpstr>1.  Що таке демократія? 2.  Які дві форми демократії вам відомі? 3.  На яких рівнях може здійснюватися демократія? 4.  Що є найважливішою соціальною запорукою життєздатності демократії? 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чередник</cp:lastModifiedBy>
  <cp:revision>43</cp:revision>
  <dcterms:created xsi:type="dcterms:W3CDTF">1601-01-01T00:00:00Z</dcterms:created>
  <dcterms:modified xsi:type="dcterms:W3CDTF">2014-12-12T11:57:20Z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PT_Export_sFileName">
    <vt:lpwstr>D:\Право 9 класс\ПРАВО\Урок 12 Как граждане принимают участие в жизни государства\Урок 12 Как граждане принимают участие в жизни государства\P-Урок 12 Как граждане принимают участие в жизни государства.Ppt</vt:lpwstr>
  </property>
</Properties>
</file>